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B0187-CE69-4389-86BA-08AFF07D0789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432FA-459E-4E9C-8929-A48FA5126A0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432FA-459E-4E9C-8929-A48FA5126A0C}" type="slidenum">
              <a:rPr lang="es-ES" smtClean="0"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432FA-459E-4E9C-8929-A48FA5126A0C}" type="slidenum">
              <a:rPr lang="es-ES" smtClean="0"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432FA-459E-4E9C-8929-A48FA5126A0C}" type="slidenum">
              <a:rPr lang="es-ES" smtClean="0"/>
              <a:t>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6ECF-DDD5-463E-9755-23F1F129E090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6C68-0555-421B-A846-AA4C63EB82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6ECF-DDD5-463E-9755-23F1F129E090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6C68-0555-421B-A846-AA4C63EB82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6ECF-DDD5-463E-9755-23F1F129E090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6C68-0555-421B-A846-AA4C63EB82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6ECF-DDD5-463E-9755-23F1F129E090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6C68-0555-421B-A846-AA4C63EB82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6ECF-DDD5-463E-9755-23F1F129E090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6C68-0555-421B-A846-AA4C63EB82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6ECF-DDD5-463E-9755-23F1F129E090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6C68-0555-421B-A846-AA4C63EB82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6ECF-DDD5-463E-9755-23F1F129E090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6C68-0555-421B-A846-AA4C63EB82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6ECF-DDD5-463E-9755-23F1F129E090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6C68-0555-421B-A846-AA4C63EB82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6ECF-DDD5-463E-9755-23F1F129E090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6C68-0555-421B-A846-AA4C63EB82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6ECF-DDD5-463E-9755-23F1F129E090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6C68-0555-421B-A846-AA4C63EB82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6ECF-DDD5-463E-9755-23F1F129E090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6C68-0555-421B-A846-AA4C63EB82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06ECF-DDD5-463E-9755-23F1F129E090}" type="datetimeFigureOut">
              <a:rPr lang="es-ES" smtClean="0"/>
              <a:t>30/03/2015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36C68-0555-421B-A846-AA4C63EB82E8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293096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s-ES" dirty="0" smtClean="0">
                <a:solidFill>
                  <a:srgbClr val="CC3300"/>
                </a:solidFill>
              </a:rPr>
              <a:t>Accidentes Individual </a:t>
            </a:r>
            <a:endParaRPr lang="es-ES" dirty="0"/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323528" y="5373216"/>
            <a:ext cx="8458200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buFont typeface="Wingdings" charset="0"/>
              <a:buNone/>
              <a:defRPr/>
            </a:pPr>
            <a:endParaRPr lang="es-ES" dirty="0">
              <a:latin typeface="Arial" charset="0"/>
              <a:ea typeface="ＭＳ Ｐゴシック" charset="0"/>
              <a:cs typeface="MS PGothic" charset="0"/>
            </a:endParaRPr>
          </a:p>
        </p:txBody>
      </p:sp>
      <p:pic>
        <p:nvPicPr>
          <p:cNvPr id="5" name="4 Imagen" descr="catalana_occidente_seguros_RGB_pantalla_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5517232"/>
            <a:ext cx="2963177" cy="1152128"/>
          </a:xfrm>
          <a:prstGeom prst="rect">
            <a:avLst/>
          </a:prstGeom>
        </p:spPr>
      </p:pic>
      <p:pic>
        <p:nvPicPr>
          <p:cNvPr id="6" name="5 Imagen" descr="CATSeguros_LOGOTIPO_LIN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14533" y="5400600"/>
            <a:ext cx="3329468" cy="1457400"/>
          </a:xfrm>
          <a:prstGeom prst="rect">
            <a:avLst/>
          </a:prstGeom>
        </p:spPr>
      </p:pic>
      <p:pic>
        <p:nvPicPr>
          <p:cNvPr id="7" name="6 Imagen" descr="453171047_jp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2564904"/>
            <a:ext cx="2608592" cy="1728192"/>
          </a:xfrm>
          <a:prstGeom prst="rect">
            <a:avLst/>
          </a:prstGeom>
        </p:spPr>
      </p:pic>
      <p:pic>
        <p:nvPicPr>
          <p:cNvPr id="8" name="7 Imagen" descr="462382789_jp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2564904"/>
            <a:ext cx="2608592" cy="1728192"/>
          </a:xfrm>
          <a:prstGeom prst="rect">
            <a:avLst/>
          </a:prstGeom>
        </p:spPr>
      </p:pic>
      <p:pic>
        <p:nvPicPr>
          <p:cNvPr id="9" name="8 Imagen" descr="Otros_465555235_jp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96136" y="2564904"/>
            <a:ext cx="2973234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576064"/>
          </a:xfrm>
        </p:spPr>
        <p:txBody>
          <a:bodyPr>
            <a:normAutofit/>
          </a:bodyPr>
          <a:lstStyle/>
          <a:p>
            <a:r>
              <a:rPr lang="es-ES" sz="28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Beneficios para el cliente</a:t>
            </a:r>
            <a:endParaRPr lang="es-E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1169368"/>
            <a:ext cx="8712968" cy="5499992"/>
          </a:xfrm>
        </p:spPr>
        <p:txBody>
          <a:bodyPr>
            <a:normAutofit fontScale="25000" lnSpcReduction="20000"/>
          </a:bodyPr>
          <a:lstStyle/>
          <a:p>
            <a:pPr marL="266700" indent="-266700" algn="l">
              <a:buBlip>
                <a:blip r:embed="rId3"/>
              </a:buBlip>
            </a:pPr>
            <a:r>
              <a:rPr lang="es-ES" sz="68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Flexibilidad de oferta</a:t>
            </a:r>
            <a:r>
              <a:rPr lang="es-ES" sz="6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  función  de  la  clase  de  póliza, ámbito de la actividad, profesión y edad del Asegurado.</a:t>
            </a:r>
          </a:p>
          <a:p>
            <a:pPr marL="266700" indent="-266700" algn="l">
              <a:buBlip>
                <a:blip r:embed="rId3"/>
              </a:buBlip>
            </a:pPr>
            <a:endParaRPr lang="es-ES" sz="68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 algn="l">
              <a:buBlip>
                <a:blip r:embed="rId3"/>
              </a:buBlip>
            </a:pPr>
            <a:r>
              <a:rPr lang="es-ES" sz="68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Prestaciones de servicios incluidos en póliza:</a:t>
            </a:r>
          </a:p>
          <a:p>
            <a:pPr marL="901700" lvl="1" indent="-366713" algn="l">
              <a:buBlip>
                <a:blip r:embed="rId3"/>
              </a:buBlip>
            </a:pPr>
            <a:r>
              <a:rPr lang="es-ES" sz="6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Tarjeta </a:t>
            </a:r>
            <a:r>
              <a:rPr lang="es-ES" sz="6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Multisalud</a:t>
            </a:r>
            <a:r>
              <a:rPr lang="es-ES" sz="6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Básica</a:t>
            </a: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con coberturas de servicios dentales, orientación médica telefónica o segunda opinión médica en enfermedades graves.</a:t>
            </a:r>
          </a:p>
          <a:p>
            <a:pPr marL="901700" lvl="1" indent="-366713" algn="l">
              <a:buBlip>
                <a:blip r:embed="rId3"/>
              </a:buBlip>
            </a:pPr>
            <a:r>
              <a:rPr lang="es-ES" sz="6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Garantía  gratuita  de  protección  de  primas  en  caso  de  desempleo  o incapacidad laboral</a:t>
            </a: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901700" lvl="1" indent="-366713" algn="l">
              <a:buBlip>
                <a:blip r:embed="rId3"/>
              </a:buBlip>
            </a:pPr>
            <a:r>
              <a:rPr lang="es-ES" sz="6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Asistencia Familiar</a:t>
            </a: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servicio  a  domicilio  de  personal  sanitario,  regreso anticipado de un familiar y otras prestaciones ligadas a accidentes u hechos graves.</a:t>
            </a:r>
          </a:p>
          <a:p>
            <a:pPr marL="901700" lvl="1" indent="-366713" algn="l">
              <a:buBlip>
                <a:blip r:embed="rId3"/>
              </a:buBlip>
            </a:pPr>
            <a:endParaRPr lang="es-ES" sz="68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 algn="l">
              <a:buBlip>
                <a:blip r:embed="rId3"/>
              </a:buBlip>
            </a:pPr>
            <a:r>
              <a:rPr lang="es-ES" sz="68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Descuentos por combinación de garantías:</a:t>
            </a:r>
          </a:p>
          <a:p>
            <a:pPr marL="901700" lvl="1" indent="-366713" algn="l">
              <a:buBlip>
                <a:blip r:embed="rId3"/>
              </a:buBlip>
            </a:pP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 la prima de la </a:t>
            </a:r>
            <a:r>
              <a:rPr lang="es-ES" sz="6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Incapacidad Temporal</a:t>
            </a: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al contratar la </a:t>
            </a:r>
            <a:r>
              <a:rPr lang="es-ES" sz="6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Asistencia Sanitaria</a:t>
            </a: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6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01700" lvl="1" indent="-366713" algn="l">
              <a:buBlip>
                <a:blip r:embed="rId3"/>
              </a:buBlip>
            </a:pP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 la prima de </a:t>
            </a:r>
            <a:r>
              <a:rPr lang="es-ES" sz="6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Asistencia Sanitaria</a:t>
            </a: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al incluir la </a:t>
            </a:r>
            <a:r>
              <a:rPr lang="es-ES" sz="6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Asistencia en Viajes</a:t>
            </a: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901700" lvl="1" indent="-366713" algn="l">
              <a:buBlip>
                <a:blip r:embed="rId3"/>
              </a:buBlip>
            </a:pP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 la prima de </a:t>
            </a:r>
            <a:r>
              <a:rPr lang="es-ES" sz="6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Reembolso Gastos Cancelación de Viaje</a:t>
            </a: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al contratar la </a:t>
            </a:r>
            <a:r>
              <a:rPr lang="es-ES" sz="6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Asistencia en viaje</a:t>
            </a: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       </a:t>
            </a:r>
          </a:p>
          <a:p>
            <a:pPr marL="901700" lvl="1" indent="-366713" algn="l">
              <a:buBlip>
                <a:blip r:embed="rId3"/>
              </a:buBlip>
            </a:pPr>
            <a:endParaRPr lang="es-ES" sz="68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 algn="l">
              <a:buBlip>
                <a:blip r:embed="rId3"/>
              </a:buBlip>
            </a:pPr>
            <a:r>
              <a:rPr lang="es-ES" sz="68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Defensa Jurídica y Reclamación:</a:t>
            </a:r>
            <a:r>
              <a:rPr lang="es-ES" sz="6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6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compañía pone a disposición del cliente una de las más amplias coberturas del  mercado.</a:t>
            </a:r>
          </a:p>
          <a:p>
            <a:pPr marL="901700" lvl="1" indent="-366713" algn="l">
              <a:buBlip>
                <a:blip r:embed="rId3"/>
              </a:buBlip>
            </a:pPr>
            <a:r>
              <a:rPr lang="es-ES" sz="6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  la  modalidad  de  «Empresarios  y  Autónomos», incluida la reclamación por contratos laborales de sus asalariados o la reclamación de honorarios a terceros a consecuencia del ejercicio profesional del Asegurado.</a:t>
            </a:r>
          </a:p>
          <a:p>
            <a:endParaRPr lang="es-ES" dirty="0"/>
          </a:p>
        </p:txBody>
      </p:sp>
      <p:pic>
        <p:nvPicPr>
          <p:cNvPr id="4" name="3 Imagen" descr="catalana_occidente_seguros_RGB_pantalla_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16632"/>
            <a:ext cx="1776438" cy="690706"/>
          </a:xfrm>
          <a:prstGeom prst="rect">
            <a:avLst/>
          </a:prstGeom>
        </p:spPr>
      </p:pic>
      <p:pic>
        <p:nvPicPr>
          <p:cNvPr id="5" name="4 Imagen" descr="CATSeguros_LOGOTIPO_LIN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0"/>
            <a:ext cx="2268943" cy="9931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07704" y="260649"/>
            <a:ext cx="4824536" cy="936104"/>
          </a:xfrm>
        </p:spPr>
        <p:txBody>
          <a:bodyPr>
            <a:noAutofit/>
          </a:bodyPr>
          <a:lstStyle/>
          <a:p>
            <a:r>
              <a:rPr lang="es-ES" sz="28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Beneficios que distinguen nuestro producto</a:t>
            </a:r>
            <a:endParaRPr lang="es-E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484784"/>
            <a:ext cx="8496944" cy="4896544"/>
          </a:xfrm>
        </p:spPr>
        <p:txBody>
          <a:bodyPr>
            <a:normAutofit fontScale="70000" lnSpcReduction="20000"/>
          </a:bodyPr>
          <a:lstStyle/>
          <a:p>
            <a:pPr marL="266700" indent="-266700" algn="l">
              <a:buBlip>
                <a:blip r:embed="rId3"/>
              </a:buBlip>
            </a:pPr>
            <a:r>
              <a:rPr lang="es-ES" sz="26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Póliza personalizada:</a:t>
            </a:r>
            <a:r>
              <a:rPr lang="es-ES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Póliza segmentada, flexible y con varios tipos de oferta, dependiendo  de  las  necesidades  de  nuestros  clientes:  </a:t>
            </a:r>
            <a:r>
              <a:rPr lang="es-ES" sz="26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24  horas,  laboral, extra-laboral, viajes, deportes, accidente de circulación y accidente aéreo.</a:t>
            </a:r>
          </a:p>
          <a:p>
            <a:pPr marL="266700" indent="-266700" algn="l">
              <a:buBlip>
                <a:blip r:embed="rId3"/>
              </a:buBlip>
            </a:pPr>
            <a:endParaRPr lang="es-ES" sz="260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 algn="l">
              <a:buBlip>
                <a:blip r:embed="rId3"/>
              </a:buBlip>
            </a:pPr>
            <a:r>
              <a:rPr lang="es-ES" sz="26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Adaptación:</a:t>
            </a:r>
            <a:r>
              <a:rPr lang="es-ES" sz="26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modalidades de contratación en función del perfil del cliente, teniendo  en  cuenta  edad, profesión, ámbito  temporal  e  incluso aficiones: </a:t>
            </a:r>
            <a:r>
              <a:rPr lang="es-ES" sz="26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protección básica, integral (asalariados), empresarios y autónomos, </a:t>
            </a:r>
            <a:r>
              <a:rPr lang="es-ES" sz="2600" dirty="0" err="1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júniors</a:t>
            </a:r>
            <a:r>
              <a:rPr lang="es-ES" sz="26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 (de 14 a 29 años), </a:t>
            </a:r>
            <a:r>
              <a:rPr lang="es-ES" sz="2600" dirty="0" err="1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séniors</a:t>
            </a:r>
            <a:r>
              <a:rPr lang="es-ES" sz="26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 (de 50 a 69 años) y viajes.</a:t>
            </a:r>
          </a:p>
          <a:p>
            <a:pPr marL="266700" indent="-266700" algn="l">
              <a:buBlip>
                <a:blip r:embed="rId3"/>
              </a:buBlip>
            </a:pPr>
            <a:endParaRPr lang="es-ES" sz="2600" b="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 algn="l">
              <a:buBlip>
                <a:blip r:embed="rId3"/>
              </a:buBlip>
            </a:pPr>
            <a:r>
              <a:rPr lang="es-ES" sz="26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Amplia gama de coberturas: </a:t>
            </a:r>
            <a:r>
              <a:rPr lang="es-ES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posibilidad de realizar una póliza “a medida”.</a:t>
            </a:r>
            <a:endParaRPr lang="es-ES" sz="260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  <a:p>
            <a:pPr marL="901700" lvl="1" indent="-366713" algn="l">
              <a:buBlip>
                <a:blip r:embed="rId3"/>
              </a:buBlip>
            </a:pPr>
            <a:r>
              <a:rPr lang="es-ES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Tarjeta </a:t>
            </a:r>
            <a:r>
              <a:rPr lang="es-ES" sz="26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Ampliación de la Incapacidad Temporal a los trabajadores en RGSS.</a:t>
            </a:r>
          </a:p>
          <a:p>
            <a:pPr marL="901700" lvl="1" indent="-366713" algn="l">
              <a:buBlip>
                <a:blip r:embed="rId3"/>
              </a:buBlip>
            </a:pPr>
            <a:r>
              <a:rPr lang="es-ES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Opción de </a:t>
            </a:r>
            <a:r>
              <a:rPr lang="es-ES" sz="26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ampliar gastos médicos en el extranjero</a:t>
            </a:r>
            <a:r>
              <a:rPr lang="es-ES" sz="2600" dirty="0" smtClean="0">
                <a:solidFill>
                  <a:srgbClr val="3B342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6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(Asistencia en Viaje).</a:t>
            </a:r>
          </a:p>
          <a:p>
            <a:pPr marL="901700" lvl="1" indent="-366713" algn="l">
              <a:buBlip>
                <a:blip r:embed="rId3"/>
              </a:buBlip>
            </a:pPr>
            <a:r>
              <a:rPr lang="es-ES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Posibilidad de contratar </a:t>
            </a:r>
            <a:r>
              <a:rPr lang="es-ES" sz="26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Incapacidad Temporal por accidente sin franquicia (para empresarios y autónomos).</a:t>
            </a:r>
          </a:p>
          <a:p>
            <a:pPr marL="901700" lvl="1" indent="-366713" algn="l">
              <a:buBlip>
                <a:blip r:embed="rId3"/>
              </a:buBlip>
            </a:pPr>
            <a:r>
              <a:rPr lang="es-ES" sz="26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Reembolso de gastos por cancelación o interrupción del viaje</a:t>
            </a:r>
            <a:r>
              <a:rPr lang="es-ES" sz="2600" dirty="0" smtClean="0">
                <a:solidFill>
                  <a:srgbClr val="3B342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(28 causas previstas).</a:t>
            </a:r>
          </a:p>
          <a:p>
            <a:pPr marL="901700" lvl="1" indent="-366713" algn="l">
              <a:buBlip>
                <a:blip r:embed="rId3"/>
              </a:buBlip>
            </a:pPr>
            <a:r>
              <a:rPr lang="es-ES" sz="26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Subsidio por privación temporal del permiso de conducir</a:t>
            </a:r>
            <a:r>
              <a:rPr lang="es-ES" sz="2600" dirty="0" smtClean="0">
                <a:solidFill>
                  <a:srgbClr val="3B342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(por causa de accidente de circulación).</a:t>
            </a:r>
            <a:r>
              <a:rPr lang="es-ES" sz="2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dirty="0"/>
          </a:p>
        </p:txBody>
      </p:sp>
      <p:pic>
        <p:nvPicPr>
          <p:cNvPr id="4" name="3 Imagen" descr="catalana_occidente_seguros_RGB_pantalla_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16632"/>
            <a:ext cx="1776438" cy="690706"/>
          </a:xfrm>
          <a:prstGeom prst="rect">
            <a:avLst/>
          </a:prstGeom>
        </p:spPr>
      </p:pic>
      <p:pic>
        <p:nvPicPr>
          <p:cNvPr id="5" name="4 Imagen" descr="CATSeguros_LOGOTIPO_LIN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0"/>
            <a:ext cx="2268943" cy="9931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388</Words>
  <Application>Microsoft Office PowerPoint</Application>
  <PresentationFormat>Presentación en pantalla (4:3)</PresentationFormat>
  <Paragraphs>30</Paragraphs>
  <Slides>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Accidentes Individual </vt:lpstr>
      <vt:lpstr>Beneficios para el cliente</vt:lpstr>
      <vt:lpstr>Beneficios que distinguen nuestro producto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Beneficios para el cliente</dc:title>
  <dc:creator>Valued Acer Customer</dc:creator>
  <cp:lastModifiedBy>Valued Acer Customer</cp:lastModifiedBy>
  <cp:revision>3</cp:revision>
  <dcterms:created xsi:type="dcterms:W3CDTF">2015-03-30T16:03:11Z</dcterms:created>
  <dcterms:modified xsi:type="dcterms:W3CDTF">2015-03-30T16:32:45Z</dcterms:modified>
</cp:coreProperties>
</file>